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9" r:id="rId2"/>
  </p:sld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5855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57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2261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2168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5411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9152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55887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6459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8967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0374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8596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defTabSz="914400"/>
            <a:r>
              <a:rPr lang="en-US" sz="8000" dirty="0">
                <a:solidFill>
                  <a:prstClr val="white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defTabSz="914400"/>
            <a:r>
              <a:rPr lang="en-US" sz="8000" dirty="0">
                <a:solidFill>
                  <a:prstClr val="white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6520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6006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8054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3360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44813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541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print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BCB2C6B0-2C69-43E3-94DE-62BFBEB21618}" type="datetimeFigureOut">
              <a:rPr lang="it-IT" smtClean="0">
                <a:solidFill>
                  <a:prstClr val="white">
                    <a:tint val="75000"/>
                  </a:prstClr>
                </a:solidFill>
              </a:rPr>
              <a:pPr defTabSz="914400"/>
              <a:t>30/03/2016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4C7E9DD1-86AC-4B30-B340-F068F7FEEA8D}" type="slidenum">
              <a:rPr lang="it-IT" smtClean="0">
                <a:solidFill>
                  <a:prstClr val="white">
                    <a:tint val="75000"/>
                  </a:prstClr>
                </a:solidFill>
              </a:rPr>
              <a:pPr defTabSz="914400"/>
              <a:t>‹N›</a:t>
            </a:fld>
            <a:endParaRPr lang="it-IT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5973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71873" y="2318198"/>
            <a:ext cx="7164544" cy="4250028"/>
          </a:xfrm>
        </p:spPr>
        <p:txBody>
          <a:bodyPr>
            <a:normAutofit/>
          </a:bodyPr>
          <a:lstStyle/>
          <a:p>
            <a:r>
              <a:rPr lang="it-IT" sz="2400" cap="none" dirty="0" smtClean="0">
                <a:solidFill>
                  <a:schemeClr val="tx1"/>
                </a:solidFill>
              </a:rPr>
              <a:t>I numeri parlano chiaro sullo scenario del lavoro nel futuro: circa 750 professioni, corrispondenti al 45% di tutte quelle oggi in essere, possono essere svolte da robot attraverso tecnologie già esistenti. Di recente anche uno studio del forum economico mondiale aveva previsto che </a:t>
            </a:r>
            <a:r>
              <a:rPr lang="it-IT" sz="2400" b="1" cap="none" dirty="0" smtClean="0">
                <a:solidFill>
                  <a:schemeClr val="tx1"/>
                </a:solidFill>
              </a:rPr>
              <a:t>5 milioni di persone sarebbero state a breve rimpiazzate sul lavoro da automi </a:t>
            </a:r>
            <a:r>
              <a:rPr lang="it-IT" sz="2400" cap="none" dirty="0" smtClean="0">
                <a:solidFill>
                  <a:schemeClr val="tx1"/>
                </a:solidFill>
              </a:rPr>
              <a:t>controllati da algoritmi. Ma non tutti i settori lavorativi, appunto, sono a rischio in egual misura.</a:t>
            </a:r>
          </a:p>
          <a:p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772731" y="409357"/>
            <a:ext cx="9736429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Quali sono i posti minacciati dal progresso tecnologico?</a:t>
            </a: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3498" y="2829307"/>
            <a:ext cx="2616263" cy="344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940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527779" y="44305"/>
            <a:ext cx="9905998" cy="1478570"/>
          </a:xfrm>
        </p:spPr>
        <p:txBody>
          <a:bodyPr>
            <a:normAutofit fontScale="90000"/>
          </a:bodyPr>
          <a:lstStyle/>
          <a:p>
            <a:r>
              <a:rPr lang="it-IT" dirty="0"/>
              <a:t>Ecco alcune delle professioni che stanno soffrendo maggiormente gli effetti del progresso </a:t>
            </a:r>
            <a:r>
              <a:rPr lang="it-IT" dirty="0" smtClean="0"/>
              <a:t>tecnologico: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182753" y="1680119"/>
            <a:ext cx="5298025" cy="273749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it-IT" sz="2000" dirty="0"/>
              <a:t>1) Cassieri ai caselli delle autostrade e nei supermercati: </a:t>
            </a:r>
            <a:br>
              <a:rPr lang="it-IT" sz="2000" dirty="0"/>
            </a:br>
            <a:r>
              <a:rPr lang="it-IT" sz="2000" dirty="0"/>
              <a:t> La tecnologia permette di pagare con sensori tipo Telepass nelle autostrade, o sventolando una carta di credito o un telefonino attrezzato nei negozi, mentre gli articoli acquistati vengono automaticamente registrati a debito. </a:t>
            </a:r>
          </a:p>
        </p:txBody>
      </p:sp>
      <p:sp>
        <p:nvSpPr>
          <p:cNvPr id="4" name="Rettangolo 3"/>
          <p:cNvSpPr/>
          <p:nvPr/>
        </p:nvSpPr>
        <p:spPr>
          <a:xfrm>
            <a:off x="6096000" y="4417615"/>
            <a:ext cx="533777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/>
              <a:t>2) Esperti di marketing: </a:t>
            </a:r>
            <a:br>
              <a:rPr lang="it-IT" sz="2000" dirty="0"/>
            </a:br>
            <a:r>
              <a:rPr lang="it-IT" sz="2000" dirty="0"/>
              <a:t>Le tecnologie non sostituiranno i “creativi”, ma i posti di lavoro in quel campo saranno di meno, dato che ci sono nuovi potenti strumenti informatici per la pubblicità che permettono di indirizzare il messaggio a gruppi mirati di consumatori. 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601" y="1680119"/>
            <a:ext cx="2796798" cy="2223806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159" y="4432482"/>
            <a:ext cx="3563641" cy="19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76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948230" y="433566"/>
            <a:ext cx="5581360" cy="1008868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it-IT" sz="2000" dirty="0">
                <a:solidFill>
                  <a:prstClr val="white"/>
                </a:solidFill>
                <a:latin typeface="Calibri"/>
              </a:rPr>
              <a:t>3) </a:t>
            </a:r>
            <a:r>
              <a:rPr lang="it-IT" sz="2000" b="1" dirty="0">
                <a:solidFill>
                  <a:prstClr val="white"/>
                </a:solidFill>
                <a:latin typeface="Calibri"/>
              </a:rPr>
              <a:t>Sportelli per il servizio al consumatore:</a:t>
            </a:r>
            <a:r>
              <a:rPr lang="it-IT" sz="2000" dirty="0">
                <a:solidFill>
                  <a:prstClr val="white"/>
                </a:solidFill>
                <a:latin typeface="Calibri"/>
              </a:rPr>
              <a:t> </a:t>
            </a:r>
            <a:br>
              <a:rPr lang="it-IT" sz="2000" dirty="0">
                <a:solidFill>
                  <a:prstClr val="white"/>
                </a:solidFill>
                <a:latin typeface="Calibri"/>
              </a:rPr>
            </a:br>
            <a:r>
              <a:rPr lang="it-IT" sz="2000" dirty="0">
                <a:solidFill>
                  <a:prstClr val="white"/>
                </a:solidFill>
                <a:latin typeface="Calibri"/>
              </a:rPr>
              <a:t>Saranno sempre di più gli sportelli dietro i quali c'è un robot.</a:t>
            </a:r>
          </a:p>
          <a:p>
            <a:endParaRPr lang="it-IT" dirty="0"/>
          </a:p>
        </p:txBody>
      </p:sp>
      <p:sp>
        <p:nvSpPr>
          <p:cNvPr id="4" name="Sottotitolo 2"/>
          <p:cNvSpPr txBox="1">
            <a:spLocks/>
          </p:cNvSpPr>
          <p:nvPr/>
        </p:nvSpPr>
        <p:spPr>
          <a:xfrm>
            <a:off x="6802419" y="1971977"/>
            <a:ext cx="3955961" cy="18788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4) </a:t>
            </a:r>
            <a:r>
              <a:rPr kumimoji="0" lang="it-IT" sz="20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Operai in fabbrica:</a:t>
            </a:r>
            <a: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b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L'automazione va avanti da anni, e si intensificherà. Arriva la “</a:t>
            </a:r>
            <a:r>
              <a:rPr kumimoji="0" lang="it-IT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telerobotica</a:t>
            </a:r>
            <a: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” che aiuta il controllo a distanza di macchine ricreando sensazioni tattili che danno l’impressione di operare fisicamente sulla macchina stessa. </a:t>
            </a:r>
            <a:b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endParaRPr kumimoji="0" lang="it-IT" sz="20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948230" y="4819832"/>
            <a:ext cx="5486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it-IT" sz="2000" dirty="0" smtClean="0">
                <a:solidFill>
                  <a:prstClr val="white"/>
                </a:solidFill>
                <a:latin typeface="Calibri"/>
              </a:rPr>
              <a:t>5)</a:t>
            </a:r>
            <a:r>
              <a:rPr lang="it-IT" sz="2000" b="1" dirty="0" smtClean="0">
                <a:solidFill>
                  <a:prstClr val="white"/>
                </a:solidFill>
                <a:latin typeface="Calibri"/>
              </a:rPr>
              <a:t> Intermediari finanziari:</a:t>
            </a:r>
            <a:r>
              <a:rPr lang="it-IT" sz="2000" dirty="0" smtClean="0">
                <a:solidFill>
                  <a:prstClr val="white"/>
                </a:solidFill>
                <a:latin typeface="Calibri"/>
              </a:rPr>
              <a:t> </a:t>
            </a:r>
            <a:br>
              <a:rPr lang="it-IT" sz="2000" dirty="0" smtClean="0">
                <a:solidFill>
                  <a:prstClr val="white"/>
                </a:solidFill>
                <a:latin typeface="Calibri"/>
              </a:rPr>
            </a:br>
            <a:r>
              <a:rPr lang="it-IT" sz="2000" dirty="0" smtClean="0">
                <a:solidFill>
                  <a:prstClr val="white"/>
                </a:solidFill>
                <a:latin typeface="Calibri"/>
              </a:rPr>
              <a:t>La tecnologia che è alla base del </a:t>
            </a:r>
            <a:r>
              <a:rPr lang="it-IT" sz="2000" dirty="0" err="1" smtClean="0">
                <a:solidFill>
                  <a:prstClr val="white"/>
                </a:solidFill>
                <a:latin typeface="Calibri"/>
              </a:rPr>
              <a:t>Bitcoin</a:t>
            </a:r>
            <a:r>
              <a:rPr lang="it-IT" sz="2000" dirty="0" smtClean="0">
                <a:solidFill>
                  <a:prstClr val="white"/>
                </a:solidFill>
                <a:latin typeface="Calibri"/>
              </a:rPr>
              <a:t> potrà essere utilizzata in applicazioni diverse, automatizzando molte transazioni nelle banche, nelle società di assicurazione e nella concessione di mutui.</a:t>
            </a:r>
            <a:endParaRPr lang="it-IT" sz="2000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2419" y="139760"/>
            <a:ext cx="4665990" cy="1596479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147" y="1971977"/>
            <a:ext cx="3269158" cy="2640901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4142" y="4612878"/>
            <a:ext cx="2768957" cy="203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69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9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00501" y="170828"/>
            <a:ext cx="5594238" cy="3541714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it-IT" sz="2000" dirty="0">
                <a:solidFill>
                  <a:prstClr val="white"/>
                </a:solidFill>
                <a:latin typeface="Calibri"/>
              </a:rPr>
              <a:t>6)</a:t>
            </a:r>
            <a:r>
              <a:rPr lang="it-IT" sz="2000" b="1" dirty="0">
                <a:solidFill>
                  <a:prstClr val="white"/>
                </a:solidFill>
                <a:latin typeface="Calibri"/>
              </a:rPr>
              <a:t> Giornalisti:</a:t>
            </a:r>
            <a:r>
              <a:rPr lang="it-IT" sz="2000" dirty="0">
                <a:solidFill>
                  <a:prstClr val="white"/>
                </a:solidFill>
                <a:latin typeface="Calibri"/>
              </a:rPr>
              <a:t> </a:t>
            </a:r>
            <a:br>
              <a:rPr lang="it-IT" sz="2000" dirty="0">
                <a:solidFill>
                  <a:prstClr val="white"/>
                </a:solidFill>
                <a:latin typeface="Calibri"/>
              </a:rPr>
            </a:br>
            <a:r>
              <a:rPr lang="it-IT" sz="2000" dirty="0">
                <a:solidFill>
                  <a:prstClr val="white"/>
                </a:solidFill>
                <a:latin typeface="Calibri"/>
              </a:rPr>
              <a:t>Ci sono già degli algoritmi che permettono alle agenzie di stampa di mettere assieme dei pezzi e di collocarli sui siti di notizie senza interazione umana. Dei “giornalisti robot” già scrivono migliaia di articoli al trimestre per la </a:t>
            </a:r>
            <a:r>
              <a:rPr lang="it-IT" sz="2000" dirty="0" err="1">
                <a:solidFill>
                  <a:prstClr val="white"/>
                </a:solidFill>
                <a:latin typeface="Calibri"/>
              </a:rPr>
              <a:t>Associated</a:t>
            </a:r>
            <a:r>
              <a:rPr lang="it-IT" sz="2000" dirty="0">
                <a:solidFill>
                  <a:prstClr val="white"/>
                </a:solidFill>
                <a:latin typeface="Calibri"/>
              </a:rPr>
              <a:t> Press. </a:t>
            </a:r>
            <a:r>
              <a:rPr lang="it-IT" sz="1800" dirty="0">
                <a:solidFill>
                  <a:prstClr val="black"/>
                </a:solidFill>
                <a:latin typeface="Calibri"/>
              </a:rPr>
              <a:t/>
            </a:r>
            <a:br>
              <a:rPr lang="it-IT" sz="1800" dirty="0">
                <a:solidFill>
                  <a:prstClr val="black"/>
                </a:solidFill>
                <a:latin typeface="Calibri"/>
              </a:rPr>
            </a:br>
            <a:endParaRPr lang="it-IT" sz="1800" dirty="0">
              <a:solidFill>
                <a:prstClr val="black"/>
              </a:solidFill>
              <a:latin typeface="Calibri"/>
            </a:endParaRP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6467901" y="2464157"/>
            <a:ext cx="613141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it-IT" sz="2000" dirty="0">
                <a:solidFill>
                  <a:prstClr val="white"/>
                </a:solidFill>
                <a:latin typeface="Calibri"/>
              </a:rPr>
              <a:t>7)</a:t>
            </a:r>
            <a:r>
              <a:rPr lang="it-IT" sz="2000" b="1" dirty="0">
                <a:solidFill>
                  <a:prstClr val="white"/>
                </a:solidFill>
                <a:latin typeface="Calibri"/>
              </a:rPr>
              <a:t> Avvocati:</a:t>
            </a:r>
            <a:r>
              <a:rPr lang="it-IT" sz="2000" dirty="0">
                <a:solidFill>
                  <a:prstClr val="white"/>
                </a:solidFill>
                <a:latin typeface="Calibri"/>
              </a:rPr>
              <a:t> </a:t>
            </a:r>
            <a:br>
              <a:rPr lang="it-IT" sz="2000" dirty="0">
                <a:solidFill>
                  <a:prstClr val="white"/>
                </a:solidFill>
                <a:latin typeface="Calibri"/>
              </a:rPr>
            </a:br>
            <a:r>
              <a:rPr lang="it-IT" sz="2000" dirty="0">
                <a:solidFill>
                  <a:prstClr val="white"/>
                </a:solidFill>
                <a:latin typeface="Calibri"/>
              </a:rPr>
              <a:t>A parte le liti, tanti altri aspetti della professione potranno essere automatizzati (richieste di brevetti, testamenti, anche divorzi...). </a:t>
            </a:r>
          </a:p>
        </p:txBody>
      </p:sp>
      <p:sp>
        <p:nvSpPr>
          <p:cNvPr id="5" name="Rettangolo 4"/>
          <p:cNvSpPr/>
          <p:nvPr/>
        </p:nvSpPr>
        <p:spPr>
          <a:xfrm>
            <a:off x="600501" y="3885128"/>
            <a:ext cx="58674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it-IT" sz="2000" dirty="0">
                <a:solidFill>
                  <a:prstClr val="white"/>
                </a:solidFill>
                <a:latin typeface="Calibri"/>
              </a:rPr>
              <a:t>8) </a:t>
            </a:r>
            <a:r>
              <a:rPr lang="it-IT" sz="2000" b="1" dirty="0">
                <a:solidFill>
                  <a:prstClr val="white"/>
                </a:solidFill>
                <a:latin typeface="Calibri"/>
              </a:rPr>
              <a:t>Operatori telefonici:</a:t>
            </a:r>
            <a:r>
              <a:rPr lang="it-IT" sz="2000" dirty="0">
                <a:solidFill>
                  <a:prstClr val="white"/>
                </a:solidFill>
                <a:latin typeface="Calibri"/>
              </a:rPr>
              <a:t> </a:t>
            </a:r>
            <a:br>
              <a:rPr lang="it-IT" sz="2000" dirty="0">
                <a:solidFill>
                  <a:prstClr val="white"/>
                </a:solidFill>
                <a:latin typeface="Calibri"/>
              </a:rPr>
            </a:br>
            <a:r>
              <a:rPr lang="it-IT" sz="2000" dirty="0">
                <a:solidFill>
                  <a:prstClr val="white"/>
                </a:solidFill>
                <a:latin typeface="Calibri"/>
              </a:rPr>
              <a:t>Le compagnie telefoniche, con la tendenza a sostituire il fisso con il mobile, potranno sostituire molte funzioni, come la contabilità e la manutenzione legate alla rete fissa. Allo stesso tempo, tuttavia, non bisogna disperare. La sostituzione di posti di lavoro con altri, di professioni con altre professioni, è andata sempre avanti. Il futuro sarà diverso, ma non necessariamente peggiore.</a:t>
            </a: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862" y="170828"/>
            <a:ext cx="4390963" cy="2195797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314" y="2179279"/>
            <a:ext cx="2902620" cy="1608317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7173" y="4069723"/>
            <a:ext cx="3360652" cy="230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523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6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7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8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94511" y="2475039"/>
            <a:ext cx="7391734" cy="3713430"/>
          </a:xfrm>
        </p:spPr>
        <p:txBody>
          <a:bodyPr>
            <a:normAutofit/>
          </a:bodyPr>
          <a:lstStyle/>
          <a:p>
            <a:pPr marL="0" indent="0"/>
            <a:r>
              <a:rPr lang="it-IT" sz="2800" dirty="0" smtClean="0"/>
              <a:t>Il progresso tecnologico è un fenomeno che oramai ha raggiunto una velocità di sviluppo smisurata. </a:t>
            </a:r>
          </a:p>
          <a:p>
            <a:pPr marL="0" indent="0"/>
            <a:endParaRPr lang="it-IT" sz="2800" dirty="0" smtClean="0"/>
          </a:p>
          <a:p>
            <a:pPr marL="0" indent="0"/>
            <a:r>
              <a:rPr lang="it-IT" sz="2800" dirty="0" smtClean="0"/>
              <a:t>I robot sono nati per svolgere attività dannose, ripetitive e ad alta precisione</a:t>
            </a:r>
            <a:endParaRPr lang="it-IT" sz="2800" dirty="0"/>
          </a:p>
        </p:txBody>
      </p:sp>
      <p:sp>
        <p:nvSpPr>
          <p:cNvPr id="4" name="Rettangolo 3"/>
          <p:cNvSpPr/>
          <p:nvPr/>
        </p:nvSpPr>
        <p:spPr>
          <a:xfrm>
            <a:off x="772556" y="615770"/>
            <a:ext cx="10295575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defTabSz="914400"/>
            <a:r>
              <a:rPr lang="it-IT" sz="4400" b="1" dirty="0" smtClean="0">
                <a:ln w="13462">
                  <a:solidFill>
                    <a:prstClr val="black"/>
                  </a:solidFill>
                  <a:prstDash val="solid"/>
                </a:ln>
                <a:solidFill>
                  <a:prstClr val="white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63A0CC"/>
                  </a:outerShdw>
                </a:effectLst>
              </a:rPr>
              <a:t>L'innovazione tecnologica è</a:t>
            </a:r>
          </a:p>
          <a:p>
            <a:pPr algn="ctr" defTabSz="914400"/>
            <a:r>
              <a:rPr lang="it-IT" sz="4400" b="1" dirty="0" smtClean="0">
                <a:ln w="13462">
                  <a:solidFill>
                    <a:prstClr val="black"/>
                  </a:solidFill>
                  <a:prstDash val="solid"/>
                </a:ln>
                <a:solidFill>
                  <a:prstClr val="white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63A0CC"/>
                  </a:outerShdw>
                </a:effectLst>
              </a:rPr>
              <a:t> un'opportunità o un pericolo per il lavoro?</a:t>
            </a:r>
          </a:p>
        </p:txBody>
      </p:sp>
      <p:pic>
        <p:nvPicPr>
          <p:cNvPr id="1026" name="Picture 2" descr="C:\Users\Gigi\Desktop\PowerRangers\can-stock-photo_csp20300650.jpg"/>
          <p:cNvPicPr>
            <a:picLocks noChangeAspect="1" noChangeArrowheads="1"/>
          </p:cNvPicPr>
          <p:nvPr/>
        </p:nvPicPr>
        <p:blipFill>
          <a:blip r:embed="rId2" cstate="print"/>
          <a:srcRect l="2" t="229"/>
          <a:stretch>
            <a:fillRect/>
          </a:stretch>
        </p:blipFill>
        <p:spPr bwMode="auto">
          <a:xfrm>
            <a:off x="7986839" y="2540899"/>
            <a:ext cx="3536882" cy="32318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6292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/>
          <p:cNvSpPr txBox="1"/>
          <p:nvPr/>
        </p:nvSpPr>
        <p:spPr>
          <a:xfrm>
            <a:off x="999743" y="908577"/>
            <a:ext cx="5312046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it-IT" sz="2400" dirty="0" smtClean="0">
                <a:solidFill>
                  <a:prstClr val="white"/>
                </a:solidFill>
              </a:rPr>
              <a:t>In molti paesi del mondo, specie in quelli in cui l'industria automobilistica è molto avanzata, i robot sono la principale forza lavoro.</a:t>
            </a:r>
            <a:endParaRPr lang="it-IT" sz="2200" dirty="0">
              <a:solidFill>
                <a:prstClr val="white"/>
              </a:solidFill>
            </a:endParaRPr>
          </a:p>
        </p:txBody>
      </p:sp>
      <p:sp>
        <p:nvSpPr>
          <p:cNvPr id="6" name="Segnaposto contenuto 5"/>
          <p:cNvSpPr>
            <a:spLocks noGrp="1"/>
          </p:cNvSpPr>
          <p:nvPr>
            <p:ph idx="1"/>
          </p:nvPr>
        </p:nvSpPr>
        <p:spPr>
          <a:xfrm>
            <a:off x="5656333" y="3592863"/>
            <a:ext cx="5391078" cy="2198337"/>
          </a:xfrm>
        </p:spPr>
        <p:txBody>
          <a:bodyPr/>
          <a:lstStyle/>
          <a:p>
            <a:r>
              <a:rPr lang="it-IT" dirty="0" smtClean="0"/>
              <a:t>Gli addetti si occupano per lo più della supervisione e della qualità.</a:t>
            </a:r>
            <a:endParaRPr lang="it-IT" dirty="0"/>
          </a:p>
        </p:txBody>
      </p:sp>
      <p:pic>
        <p:nvPicPr>
          <p:cNvPr id="2050" name="Picture 2" descr="C:\Users\Gigi\Desktop\PowerRangers\robotic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70090" y="3579867"/>
            <a:ext cx="4146972" cy="2951838"/>
          </a:xfrm>
          <a:prstGeom prst="rect">
            <a:avLst/>
          </a:prstGeom>
          <a:noFill/>
        </p:spPr>
      </p:pic>
      <p:pic>
        <p:nvPicPr>
          <p:cNvPr id="2051" name="Picture 3" descr="C:\Users\Gigi\Desktop\PowerRangers\robot_industrial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03703" y="579255"/>
            <a:ext cx="4670589" cy="267374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41546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928399" y="4132298"/>
            <a:ext cx="5933648" cy="1815348"/>
          </a:xfrm>
        </p:spPr>
        <p:txBody>
          <a:bodyPr>
            <a:normAutofit/>
          </a:bodyPr>
          <a:lstStyle/>
          <a:p>
            <a:pPr marL="0" indent="0"/>
            <a:r>
              <a:rPr lang="it-IT" dirty="0" smtClean="0"/>
              <a:t>Molti paesi, tra cui l'Italia, guardano i sintomi e non alla malattia: non si riesce ad adattarsi alla velocità delle innovazioni tecnologiche</a:t>
            </a:r>
          </a:p>
        </p:txBody>
      </p:sp>
      <p:pic>
        <p:nvPicPr>
          <p:cNvPr id="3074" name="Picture 2" descr="C:\Users\Gigi\Desktop\PowerRangers\disoccupati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21500" y="3379913"/>
            <a:ext cx="4172681" cy="2350806"/>
          </a:xfrm>
          <a:prstGeom prst="rect">
            <a:avLst/>
          </a:prstGeom>
          <a:noFill/>
        </p:spPr>
      </p:pic>
      <p:sp>
        <p:nvSpPr>
          <p:cNvPr id="8" name="Segnaposto contenuto 2"/>
          <p:cNvSpPr txBox="1">
            <a:spLocks/>
          </p:cNvSpPr>
          <p:nvPr/>
        </p:nvSpPr>
        <p:spPr>
          <a:xfrm>
            <a:off x="959419" y="716110"/>
            <a:ext cx="8595928" cy="3110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/>
            </a:pPr>
            <a:r>
              <a:rPr lang="it-IT" sz="2400" dirty="0" smtClean="0">
                <a:solidFill>
                  <a:prstClr val="white"/>
                </a:solidFill>
              </a:rPr>
              <a:t>Per cui si potrebbe pensare che lo sviluppo tecnologico sia destinato a dover creare una marea di disoccupati nel prossimo futuro.</a:t>
            </a:r>
          </a:p>
          <a:p>
            <a:pPr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/>
            </a:pPr>
            <a:endParaRPr lang="it-IT" sz="2400" dirty="0" smtClean="0">
              <a:solidFill>
                <a:prstClr val="white"/>
              </a:solidFill>
            </a:endParaRPr>
          </a:p>
          <a:p>
            <a:pPr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/>
            </a:pPr>
            <a:r>
              <a:rPr lang="it-IT" sz="2400" dirty="0" smtClean="0">
                <a:solidFill>
                  <a:prstClr val="white"/>
                </a:solidFill>
              </a:rPr>
              <a:t>In parte è così, ma non perché che le macchine ci "</a:t>
            </a:r>
            <a:r>
              <a:rPr lang="it-IT" sz="2400" dirty="0" smtClean="0">
                <a:solidFill>
                  <a:srgbClr val="FFFF00"/>
                </a:solidFill>
              </a:rPr>
              <a:t>rubano il lavoro</a:t>
            </a:r>
            <a:r>
              <a:rPr lang="it-IT" sz="2400" dirty="0" smtClean="0">
                <a:solidFill>
                  <a:prstClr val="white"/>
                </a:solidFill>
              </a:rPr>
              <a:t>", ma bensì per il fatto che i paesi non si stanno adattando ai nuovi scenari tecnologici.</a:t>
            </a:r>
          </a:p>
        </p:txBody>
      </p:sp>
    </p:spTree>
    <p:extLst>
      <p:ext uri="{BB962C8B-B14F-4D97-AF65-F5344CB8AC3E}">
        <p14:creationId xmlns:p14="http://schemas.microsoft.com/office/powerpoint/2010/main" val="88889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674" y="567003"/>
            <a:ext cx="9905998" cy="1478570"/>
          </a:xfrm>
        </p:spPr>
        <p:txBody>
          <a:bodyPr>
            <a:normAutofit/>
          </a:bodyPr>
          <a:lstStyle/>
          <a:p>
            <a:r>
              <a:rPr lang="it-IT" sz="4000" b="1" dirty="0" smtClean="0">
                <a:solidFill>
                  <a:schemeClr val="bg1"/>
                </a:solidFill>
              </a:rPr>
              <a:t>C’è una soluzione?</a:t>
            </a:r>
            <a:endParaRPr lang="it-IT" sz="4000" b="1" dirty="0">
              <a:solidFill>
                <a:schemeClr val="bg1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9674" y="2150987"/>
            <a:ext cx="8355842" cy="4018209"/>
          </a:xfrm>
        </p:spPr>
        <p:txBody>
          <a:bodyPr>
            <a:normAutofit/>
          </a:bodyPr>
          <a:lstStyle/>
          <a:p>
            <a:r>
              <a:rPr lang="it-IT" dirty="0" smtClean="0"/>
              <a:t>E' necessario creare </a:t>
            </a:r>
            <a:r>
              <a:rPr lang="it-IT" dirty="0" smtClean="0">
                <a:solidFill>
                  <a:srgbClr val="FFFF00"/>
                </a:solidFill>
              </a:rPr>
              <a:t>nuove figure </a:t>
            </a:r>
            <a:r>
              <a:rPr lang="it-IT" dirty="0" smtClean="0"/>
              <a:t>di lavoro</a:t>
            </a:r>
            <a:r>
              <a:rPr lang="it-IT" i="1" dirty="0" smtClean="0"/>
              <a:t>, </a:t>
            </a:r>
            <a:r>
              <a:rPr lang="it-IT" i="1" dirty="0" smtClean="0">
                <a:solidFill>
                  <a:srgbClr val="FFFF00"/>
                </a:solidFill>
              </a:rPr>
              <a:t>altamente specializzate</a:t>
            </a:r>
            <a:r>
              <a:rPr lang="it-IT" i="1" dirty="0" smtClean="0"/>
              <a:t>, che possano sostituire quel</a:t>
            </a:r>
            <a:r>
              <a:rPr lang="it-IT" dirty="0" smtClean="0"/>
              <a:t>le vecchie, le quali saranno rimpiazzate dalle macchine. </a:t>
            </a:r>
          </a:p>
          <a:p>
            <a:endParaRPr lang="it-IT" dirty="0" smtClean="0"/>
          </a:p>
          <a:p>
            <a:r>
              <a:rPr lang="it-IT" dirty="0" smtClean="0"/>
              <a:t>Se gli stati non investiranno sul </a:t>
            </a:r>
            <a:r>
              <a:rPr lang="it-IT" dirty="0" smtClean="0">
                <a:solidFill>
                  <a:srgbClr val="FFFF00"/>
                </a:solidFill>
              </a:rPr>
              <a:t>capitale umano</a:t>
            </a:r>
            <a:r>
              <a:rPr lang="it-IT" dirty="0" smtClean="0"/>
              <a:t>, formando e creando talenti, ci si ritroverà con </a:t>
            </a:r>
            <a:r>
              <a:rPr lang="it-IT" dirty="0" smtClean="0">
                <a:solidFill>
                  <a:srgbClr val="FFFF00"/>
                </a:solidFill>
              </a:rPr>
              <a:t>gran numero di disoccupati che guarderanno lavorare i robot</a:t>
            </a:r>
            <a:r>
              <a:rPr lang="it-IT" dirty="0" smtClean="0"/>
              <a:t>!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469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1_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44</TotalTime>
  <Words>339</Words>
  <Application>Microsoft Office PowerPoint</Application>
  <PresentationFormat>Widescreen</PresentationFormat>
  <Paragraphs>26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8</vt:i4>
      </vt:variant>
    </vt:vector>
  </HeadingPairs>
  <TitlesOfParts>
    <vt:vector size="14" baseType="lpstr">
      <vt:lpstr>Arial</vt:lpstr>
      <vt:lpstr>Calibri</vt:lpstr>
      <vt:lpstr>Trebuchet MS</vt:lpstr>
      <vt:lpstr>Tw Cen MT</vt:lpstr>
      <vt:lpstr>Circuito</vt:lpstr>
      <vt:lpstr>1_Circuito</vt:lpstr>
      <vt:lpstr>Presentazione standard di PowerPoint</vt:lpstr>
      <vt:lpstr>Ecco alcune delle professioni che stanno soffrendo maggiormente gli effetti del progresso tecnologico: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C’è una soluzione?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Fabio</dc:creator>
  <cp:lastModifiedBy>Fabio</cp:lastModifiedBy>
  <cp:revision>6</cp:revision>
  <dcterms:created xsi:type="dcterms:W3CDTF">2016-03-30T15:41:50Z</dcterms:created>
  <dcterms:modified xsi:type="dcterms:W3CDTF">2016-03-30T16:29:50Z</dcterms:modified>
</cp:coreProperties>
</file>

<file path=docProps/thumbnail.jpeg>
</file>